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1" r:id="rId6"/>
    <p:sldId id="257" r:id="rId7"/>
    <p:sldId id="258" r:id="rId8"/>
    <p:sldId id="259" r:id="rId9"/>
    <p:sldId id="260" r:id="rId10"/>
    <p:sldId id="261" r:id="rId11"/>
    <p:sldId id="262" r:id="rId12"/>
    <p:sldId id="282" r:id="rId13"/>
    <p:sldId id="273" r:id="rId14"/>
    <p:sldId id="272" r:id="rId15"/>
    <p:sldId id="293" r:id="rId16"/>
    <p:sldId id="294" r:id="rId17"/>
    <p:sldId id="295" r:id="rId18"/>
    <p:sldId id="274" r:id="rId19"/>
    <p:sldId id="275" r:id="rId20"/>
    <p:sldId id="276" r:id="rId21"/>
    <p:sldId id="289" r:id="rId22"/>
    <p:sldId id="277" r:id="rId23"/>
    <p:sldId id="278" r:id="rId24"/>
    <p:sldId id="283" r:id="rId25"/>
    <p:sldId id="284" r:id="rId26"/>
    <p:sldId id="285" r:id="rId27"/>
    <p:sldId id="286" r:id="rId28"/>
    <p:sldId id="287" r:id="rId29"/>
    <p:sldId id="300" r:id="rId30"/>
    <p:sldId id="288" r:id="rId31"/>
    <p:sldId id="298" r:id="rId32"/>
    <p:sldId id="290" r:id="rId33"/>
    <p:sldId id="291" r:id="rId34"/>
    <p:sldId id="292" r:id="rId35"/>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487F"/>
    <a:srgbClr val="B22025"/>
    <a:srgbClr val="194278"/>
    <a:srgbClr val="1FA2D3"/>
    <a:srgbClr val="98D9F0"/>
    <a:srgbClr val="5BC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D3A3AF-A6E2-49A1-8815-88FBA51E81F6}" v="6" dt="2020-10-29T01:57:30.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162" d="100"/>
          <a:sy n="162" d="100"/>
        </p:scale>
        <p:origin x="31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748CEDF-5BD1-4CB9-8242-FB87D150F725}" type="datetimeFigureOut">
              <a:rPr lang="en-AU" smtClean="0"/>
              <a:t>29/10/2020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48089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748CEDF-5BD1-4CB9-8242-FB87D150F725}" type="datetimeFigureOut">
              <a:rPr lang="en-AU" smtClean="0"/>
              <a:t>29/10/2020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129268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748CEDF-5BD1-4CB9-8242-FB87D150F725}" type="datetimeFigureOut">
              <a:rPr lang="en-AU" smtClean="0"/>
              <a:t>29/10/2020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157750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4748CEDF-5BD1-4CB9-8242-FB87D150F725}" type="datetimeFigureOut">
              <a:rPr lang="en-AU" smtClean="0"/>
              <a:t>29/10/2020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11482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8CEDF-5BD1-4CB9-8242-FB87D150F725}" type="datetimeFigureOut">
              <a:rPr lang="en-AU" smtClean="0"/>
              <a:t>29/10/2020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174617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4748CEDF-5BD1-4CB9-8242-FB87D150F725}" type="datetimeFigureOut">
              <a:rPr lang="en-AU" smtClean="0"/>
              <a:t>29/10/2020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76997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748CEDF-5BD1-4CB9-8242-FB87D150F725}" type="datetimeFigureOut">
              <a:rPr lang="en-AU" smtClean="0"/>
              <a:t>29/10/2020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28269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4748CEDF-5BD1-4CB9-8242-FB87D150F725}" type="datetimeFigureOut">
              <a:rPr lang="en-AU" smtClean="0"/>
              <a:t>29/10/2020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15000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8CEDF-5BD1-4CB9-8242-FB87D150F725}" type="datetimeFigureOut">
              <a:rPr lang="en-AU" smtClean="0"/>
              <a:t>29/10/2020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382666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8CEDF-5BD1-4CB9-8242-FB87D150F725}" type="datetimeFigureOut">
              <a:rPr lang="en-AU" smtClean="0"/>
              <a:t>29/10/2020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384865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8CEDF-5BD1-4CB9-8242-FB87D150F725}" type="datetimeFigureOut">
              <a:rPr lang="en-AU" smtClean="0"/>
              <a:t>29/10/2020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75217E-E7D3-44D3-A80F-9903775702AF}" type="slidenum">
              <a:rPr lang="en-AU" smtClean="0"/>
              <a:t>‹#›</a:t>
            </a:fld>
            <a:endParaRPr lang="en-AU"/>
          </a:p>
        </p:txBody>
      </p:sp>
    </p:spTree>
    <p:extLst>
      <p:ext uri="{BB962C8B-B14F-4D97-AF65-F5344CB8AC3E}">
        <p14:creationId xmlns:p14="http://schemas.microsoft.com/office/powerpoint/2010/main" val="64170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8CEDF-5BD1-4CB9-8242-FB87D150F725}" type="datetimeFigureOut">
              <a:rPr lang="en-AU" smtClean="0"/>
              <a:t>29/10/2020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5217E-E7D3-44D3-A80F-9903775702AF}" type="slidenum">
              <a:rPr lang="en-AU" smtClean="0"/>
              <a:t>‹#›</a:t>
            </a:fld>
            <a:endParaRPr lang="en-AU"/>
          </a:p>
        </p:txBody>
      </p:sp>
    </p:spTree>
    <p:extLst>
      <p:ext uri="{BB962C8B-B14F-4D97-AF65-F5344CB8AC3E}">
        <p14:creationId xmlns:p14="http://schemas.microsoft.com/office/powerpoint/2010/main" val="759302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nras.com.au/pm.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nras.com.au/" TargetMode="External"/><Relationship Id="rId4" Type="http://schemas.openxmlformats.org/officeDocument/2006/relationships/hyperlink" Target="https://www.dss.gov.au/our-responsibilities/housing-support/programs-services/national-rental-affordability-scheme/information-for-nras-participants#eligibilit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nras.com.au/"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56264" y="831374"/>
            <a:ext cx="4490171" cy="2525127"/>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0" y="4010891"/>
            <a:ext cx="12192000"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APPROVED PROPERTY MANAGER TRAINING</a:t>
            </a:r>
          </a:p>
        </p:txBody>
      </p:sp>
    </p:spTree>
    <p:extLst>
      <p:ext uri="{BB962C8B-B14F-4D97-AF65-F5344CB8AC3E}">
        <p14:creationId xmlns:p14="http://schemas.microsoft.com/office/powerpoint/2010/main" val="1617283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COMPLIANCE</a:t>
            </a:r>
          </a:p>
        </p:txBody>
      </p:sp>
      <p:sp>
        <p:nvSpPr>
          <p:cNvPr id="5" name="Content Placeholder 2"/>
          <p:cNvSpPr txBox="1">
            <a:spLocks/>
          </p:cNvSpPr>
          <p:nvPr/>
        </p:nvSpPr>
        <p:spPr>
          <a:xfrm>
            <a:off x="675409"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below diagram outlines the NRAS compliance process. </a:t>
            </a: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Rounded Rectangle 5"/>
          <p:cNvSpPr/>
          <p:nvPr/>
        </p:nvSpPr>
        <p:spPr>
          <a:xfrm>
            <a:off x="1864875" y="2649163"/>
            <a:ext cx="1543050" cy="948690"/>
          </a:xfrm>
          <a:prstGeom prst="roundRect">
            <a:avLst/>
          </a:prstGeom>
          <a:solidFill>
            <a:srgbClr val="1FA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AU" sz="1600" dirty="0">
                <a:latin typeface="Segoe UI Semibold" panose="020B0702040204020203" pitchFamily="34" charset="0"/>
              </a:rPr>
              <a:t>Tenant</a:t>
            </a:r>
          </a:p>
        </p:txBody>
      </p:sp>
      <p:sp>
        <p:nvSpPr>
          <p:cNvPr id="9" name="Rounded Rectangle 8"/>
          <p:cNvSpPr/>
          <p:nvPr/>
        </p:nvSpPr>
        <p:spPr>
          <a:xfrm>
            <a:off x="2233524" y="3076846"/>
            <a:ext cx="1543050" cy="1976870"/>
          </a:xfrm>
          <a:prstGeom prst="roundRect">
            <a:avLst>
              <a:gd name="adj" fmla="val 7517"/>
            </a:avLst>
          </a:prstGeom>
          <a:solidFill>
            <a:schemeClr val="bg1"/>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Provide proof of income</a:t>
            </a:r>
          </a:p>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Complete Tenant Consent form and </a:t>
            </a:r>
            <a:r>
              <a:rPr lang="en-AU" sz="1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TDA</a:t>
            </a:r>
            <a:endPar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10" name="Rounded Rectangle 9"/>
          <p:cNvSpPr/>
          <p:nvPr/>
        </p:nvSpPr>
        <p:spPr>
          <a:xfrm>
            <a:off x="4073230" y="2649163"/>
            <a:ext cx="1543050" cy="948690"/>
          </a:xfrm>
          <a:prstGeom prst="roundRect">
            <a:avLst/>
          </a:prstGeom>
          <a:solidFill>
            <a:srgbClr val="1FA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AU" sz="1600" dirty="0" err="1">
                <a:latin typeface="Segoe UI Semibold" panose="020B0702040204020203" pitchFamily="34" charset="0"/>
              </a:rPr>
              <a:t>PTM</a:t>
            </a:r>
            <a:endParaRPr lang="en-AU" sz="1600" dirty="0">
              <a:latin typeface="Segoe UI Semibold" panose="020B0702040204020203" pitchFamily="34" charset="0"/>
            </a:endParaRPr>
          </a:p>
        </p:txBody>
      </p:sp>
      <p:sp>
        <p:nvSpPr>
          <p:cNvPr id="11" name="Rounded Rectangle 10"/>
          <p:cNvSpPr/>
          <p:nvPr/>
        </p:nvSpPr>
        <p:spPr>
          <a:xfrm>
            <a:off x="4441879" y="3076846"/>
            <a:ext cx="1543050" cy="1976870"/>
          </a:xfrm>
          <a:prstGeom prst="roundRect">
            <a:avLst>
              <a:gd name="adj" fmla="val 7517"/>
            </a:avLst>
          </a:prstGeom>
          <a:solidFill>
            <a:schemeClr val="bg1"/>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Double check Proof of Income and </a:t>
            </a:r>
            <a:r>
              <a:rPr lang="en-AU" sz="1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TDA</a:t>
            </a:r>
            <a:endPar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Completed lease in NRAS Centre</a:t>
            </a:r>
          </a:p>
        </p:txBody>
      </p:sp>
      <p:sp>
        <p:nvSpPr>
          <p:cNvPr id="12" name="Rounded Rectangle 11"/>
          <p:cNvSpPr/>
          <p:nvPr/>
        </p:nvSpPr>
        <p:spPr>
          <a:xfrm>
            <a:off x="6283885" y="2649163"/>
            <a:ext cx="1543050" cy="948690"/>
          </a:xfrm>
          <a:prstGeom prst="roundRect">
            <a:avLst/>
          </a:prstGeom>
          <a:solidFill>
            <a:srgbClr val="1FA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AU" sz="1600" dirty="0" err="1">
                <a:latin typeface="Segoe UI Semibold" panose="020B0702040204020203" pitchFamily="34" charset="0"/>
              </a:rPr>
              <a:t>AHC</a:t>
            </a:r>
            <a:r>
              <a:rPr lang="en-AU" sz="1600" dirty="0">
                <a:latin typeface="Segoe UI Semibold" panose="020B0702040204020203" pitchFamily="34" charset="0"/>
              </a:rPr>
              <a:t> - </a:t>
            </a:r>
            <a:r>
              <a:rPr lang="en-AU" sz="1200" dirty="0">
                <a:latin typeface="Segoe UI Semibold" panose="020B0702040204020203" pitchFamily="34" charset="0"/>
              </a:rPr>
              <a:t>Ongoing</a:t>
            </a:r>
          </a:p>
        </p:txBody>
      </p:sp>
      <p:sp>
        <p:nvSpPr>
          <p:cNvPr id="13" name="Rounded Rectangle 12"/>
          <p:cNvSpPr/>
          <p:nvPr/>
        </p:nvSpPr>
        <p:spPr>
          <a:xfrm>
            <a:off x="6652534" y="3076846"/>
            <a:ext cx="1543050" cy="1976870"/>
          </a:xfrm>
          <a:prstGeom prst="roundRect">
            <a:avLst>
              <a:gd name="adj" fmla="val 7517"/>
            </a:avLst>
          </a:prstGeom>
          <a:solidFill>
            <a:schemeClr val="bg1"/>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Double checks all documents</a:t>
            </a:r>
          </a:p>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Enters details into </a:t>
            </a:r>
            <a:r>
              <a:rPr lang="en-AU" sz="1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DSS</a:t>
            </a: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reporting system</a:t>
            </a:r>
            <a:b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br>
            <a:endPar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14" name="Rounded Rectangle 13"/>
          <p:cNvSpPr/>
          <p:nvPr/>
        </p:nvSpPr>
        <p:spPr>
          <a:xfrm>
            <a:off x="8490596" y="2649163"/>
            <a:ext cx="1543050" cy="948690"/>
          </a:xfrm>
          <a:prstGeom prst="roundRect">
            <a:avLst/>
          </a:prstGeom>
          <a:solidFill>
            <a:srgbClr val="1FA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AU" sz="1600" dirty="0" err="1">
                <a:latin typeface="Segoe UI Semibold" panose="020B0702040204020203" pitchFamily="34" charset="0"/>
              </a:rPr>
              <a:t>AHC</a:t>
            </a:r>
            <a:r>
              <a:rPr lang="en-AU" sz="1600" dirty="0">
                <a:latin typeface="Segoe UI Semibold" panose="020B0702040204020203" pitchFamily="34" charset="0"/>
              </a:rPr>
              <a:t> – </a:t>
            </a:r>
            <a:r>
              <a:rPr lang="en-AU" sz="1200" dirty="0">
                <a:latin typeface="Segoe UI Semibold" panose="020B0702040204020203" pitchFamily="34" charset="0"/>
              </a:rPr>
              <a:t>Year end</a:t>
            </a:r>
          </a:p>
        </p:txBody>
      </p:sp>
      <p:sp>
        <p:nvSpPr>
          <p:cNvPr id="15" name="Rounded Rectangle 14"/>
          <p:cNvSpPr/>
          <p:nvPr/>
        </p:nvSpPr>
        <p:spPr>
          <a:xfrm>
            <a:off x="8846821" y="3076846"/>
            <a:ext cx="1543050" cy="1976870"/>
          </a:xfrm>
          <a:prstGeom prst="roundRect">
            <a:avLst>
              <a:gd name="adj" fmla="val 7517"/>
            </a:avLst>
          </a:prstGeom>
          <a:solidFill>
            <a:schemeClr val="bg1"/>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Submits claims to </a:t>
            </a:r>
            <a:r>
              <a:rPr lang="en-AU" sz="1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DSS</a:t>
            </a:r>
            <a:endPar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AU" sz="1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Advises clients</a:t>
            </a:r>
          </a:p>
        </p:txBody>
      </p:sp>
      <p:sp>
        <p:nvSpPr>
          <p:cNvPr id="16" name="Right Arrow 15"/>
          <p:cNvSpPr/>
          <p:nvPr/>
        </p:nvSpPr>
        <p:spPr>
          <a:xfrm>
            <a:off x="3544967" y="2787379"/>
            <a:ext cx="400050" cy="25146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ight Arrow 16"/>
          <p:cNvSpPr/>
          <p:nvPr/>
        </p:nvSpPr>
        <p:spPr>
          <a:xfrm>
            <a:off x="5752355" y="2787379"/>
            <a:ext cx="400050" cy="25146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ight Arrow 17"/>
          <p:cNvSpPr/>
          <p:nvPr/>
        </p:nvSpPr>
        <p:spPr>
          <a:xfrm>
            <a:off x="7958740" y="2787379"/>
            <a:ext cx="400050" cy="25146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1252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RENT CALCULATIONS</a:t>
            </a:r>
          </a:p>
        </p:txBody>
      </p:sp>
      <p:sp>
        <p:nvSpPr>
          <p:cNvPr id="5" name="Content Placeholder 2"/>
          <p:cNvSpPr txBox="1">
            <a:spLocks/>
          </p:cNvSpPr>
          <p:nvPr/>
        </p:nvSpPr>
        <p:spPr>
          <a:xfrm>
            <a:off x="675409"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Independent valuations must be obtained before the NRAS period starts and at the end of years 4 and 7 (Start of years 5 &amp; 8)</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actual rent charged is set at 80% of the independent valuation in years 1, 5 and 8 this is called the Market Rent. </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market rent is increased each year by the relevant CPI index for the states capital city</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Actual rent charged should only be increased once every 12 months for each sitting tenant or as allowed under the states Tenancies Act</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When charging the Market rent, this should be rounded down to the nearest whole dollar. For example $322.57 should be rounded down to $322.00 </a:t>
            </a:r>
            <a:r>
              <a:rPr lang="en-AU" b="1" u="sng"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NEVER ROUND UP RENTAL AMOUNTS</a:t>
            </a: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9793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RENT CALCULATIONS</a:t>
            </a:r>
          </a:p>
        </p:txBody>
      </p:sp>
      <p:sp>
        <p:nvSpPr>
          <p:cNvPr id="5" name="Content Placeholder 2"/>
          <p:cNvSpPr txBox="1">
            <a:spLocks/>
          </p:cNvSpPr>
          <p:nvPr/>
        </p:nvSpPr>
        <p:spPr>
          <a:xfrm>
            <a:off x="1433945"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 GRAPH TO EXPLAIN MARKET RENT, CPI INCREASES AND LEASE RENT.</a:t>
            </a: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5191" y="1761055"/>
            <a:ext cx="467424" cy="454069"/>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3264956239"/>
              </p:ext>
            </p:extLst>
          </p:nvPr>
        </p:nvGraphicFramePr>
        <p:xfrm>
          <a:off x="1302615" y="2388157"/>
          <a:ext cx="8977745" cy="4005864"/>
        </p:xfrm>
        <a:graphic>
          <a:graphicData uri="http://schemas.openxmlformats.org/presentationml/2006/ole">
            <mc:AlternateContent xmlns:mc="http://schemas.openxmlformats.org/markup-compatibility/2006">
              <mc:Choice xmlns:v="urn:schemas-microsoft-com:vml" Requires="v">
                <p:oleObj spid="_x0000_s1028" name="Bitmap Image" r:id="rId5" imgW="9648720" imgH="4305240" progId="Paint.Picture">
                  <p:embed/>
                </p:oleObj>
              </mc:Choice>
              <mc:Fallback>
                <p:oleObj name="Bitmap Image" r:id="rId5" imgW="9648720" imgH="4305240" progId="Paint.Picture">
                  <p:embed/>
                  <p:pic>
                    <p:nvPicPr>
                      <p:cNvPr id="6" name="Object 5"/>
                      <p:cNvPicPr/>
                      <p:nvPr/>
                    </p:nvPicPr>
                    <p:blipFill>
                      <a:blip r:embed="rId6"/>
                      <a:stretch>
                        <a:fillRect/>
                      </a:stretch>
                    </p:blipFill>
                    <p:spPr>
                      <a:xfrm>
                        <a:off x="1302615" y="2388157"/>
                        <a:ext cx="8977745" cy="4005864"/>
                      </a:xfrm>
                      <a:prstGeom prst="rect">
                        <a:avLst/>
                      </a:prstGeom>
                    </p:spPr>
                  </p:pic>
                </p:oleObj>
              </mc:Fallback>
            </mc:AlternateContent>
          </a:graphicData>
        </a:graphic>
      </p:graphicFrame>
    </p:spTree>
    <p:extLst>
      <p:ext uri="{BB962C8B-B14F-4D97-AF65-F5344CB8AC3E}">
        <p14:creationId xmlns:p14="http://schemas.microsoft.com/office/powerpoint/2010/main" val="194258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INDEPENDENT VALUATIONS</a:t>
            </a:r>
          </a:p>
        </p:txBody>
      </p:sp>
      <p:sp>
        <p:nvSpPr>
          <p:cNvPr id="5" name="Content Placeholder 2"/>
          <p:cNvSpPr txBox="1">
            <a:spLocks/>
          </p:cNvSpPr>
          <p:nvPr/>
        </p:nvSpPr>
        <p:spPr>
          <a:xfrm>
            <a:off x="675409"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Must be completed within 91 days of the yearly anniversary date of the property, and provided to AHC before the anniversary date. </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Must be conducted and signed by a licenced valuer.</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Must clearly state the dwellings street address, number of bedrooms and the type of dwelling </a:t>
            </a:r>
            <a:r>
              <a:rPr lang="en-AU"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eg</a:t>
            </a: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Townhouse, House or Apartment.</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Must state a whole amount (not a range) and must not reference the inclusion of GST. </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Must be presented on the valuers letterhead. </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Must have a completed checklist </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All valuations take effect from the yearly anniversary date of the property regardless of the date it was actually conducted. </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Once a valuation is submitted to DSS it is not possible to resubmit a new valuation</a:t>
            </a:r>
          </a:p>
          <a:p>
            <a:pPr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a valuation is conducted late (after the yearly anniversary date) you may be required to provide the tenant with a refund if the rental value of the property has reduced below the rent currently being charged.</a:t>
            </a: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6361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ontent Placeholder 2"/>
          <p:cNvSpPr txBox="1">
            <a:spLocks/>
          </p:cNvSpPr>
          <p:nvPr/>
        </p:nvSpPr>
        <p:spPr>
          <a:xfrm>
            <a:off x="675409"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Independent valuations </a:t>
            </a:r>
          </a:p>
          <a:p>
            <a:pPr lvl="1"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It is highly recommend that all valuations be scheduled approx. 45 days prior to the yearly anniversary date. This should allow enough time to engage a valuer, have them attend the property and conduct the valuation, and for them to provide you with the valuation report prior to the yearly anniversary date. </a:t>
            </a:r>
          </a:p>
          <a:p>
            <a:pPr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Where the rent has been reduced the tenant needs to be notified of the reduction using our standard letter template.  </a:t>
            </a:r>
          </a:p>
        </p:txBody>
      </p:sp>
      <p:sp>
        <p:nvSpPr>
          <p:cNvPr id="6" name="TextBox 5"/>
          <p:cNvSpPr txBox="1"/>
          <p:nvPr/>
        </p:nvSpPr>
        <p:spPr>
          <a:xfrm>
            <a:off x="2758847" y="347713"/>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INDEPENDENT VALUATIONS</a:t>
            </a:r>
          </a:p>
        </p:txBody>
      </p:sp>
    </p:spTree>
    <p:extLst>
      <p:ext uri="{BB962C8B-B14F-4D97-AF65-F5344CB8AC3E}">
        <p14:creationId xmlns:p14="http://schemas.microsoft.com/office/powerpoint/2010/main" val="1402274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COMPLIANCE REQUIREMENTS</a:t>
            </a:r>
          </a:p>
        </p:txBody>
      </p:sp>
      <p:sp>
        <p:nvSpPr>
          <p:cNvPr id="5" name="Content Placeholder 2"/>
          <p:cNvSpPr txBox="1">
            <a:spLocks/>
          </p:cNvSpPr>
          <p:nvPr/>
        </p:nvSpPr>
        <p:spPr>
          <a:xfrm>
            <a:off x="675409"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Essential that compliance information is correct</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Tenant eligibility to income limits</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 is set at or below 80% of market rent</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 is not increase by more than CPI</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What we need:</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Copy of the lease </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Copy of poof of income documents (POI)</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Copy of the completed tenant consent form and demographic assessment (TDA)</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Agent check &amp; declaration</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Advice when tenant breaks lease</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Other changes to lease or household</a:t>
            </a: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4899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INCOME LIMITS</a:t>
            </a:r>
          </a:p>
        </p:txBody>
      </p:sp>
      <p:sp>
        <p:nvSpPr>
          <p:cNvPr id="5" name="Content Placeholder 2"/>
          <p:cNvSpPr txBox="1">
            <a:spLocks/>
          </p:cNvSpPr>
          <p:nvPr/>
        </p:nvSpPr>
        <p:spPr>
          <a:xfrm>
            <a:off x="675409" y="1625454"/>
            <a:ext cx="1027453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Household income limits are indexed annually on the 1st May</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Eligible tenant’s incomes for 12 months prior must be equal to or less than the initial income limit when they become a tenant</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Household incomes can increase by up to 25% (upper income limit) before eligibility is affected</a:t>
            </a: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56297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PROOF OF INCOME</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property manager must assess tenants for NRAS eligible income</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Income is based on the gross household income for the previous 12 months. </a:t>
            </a:r>
          </a:p>
          <a:p>
            <a:pPr lvl="2" algn="l"/>
            <a:r>
              <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Note the full 12 months should be accounted for when assessing income ***</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For NRAS purposes, a household is considered to be:</a:t>
            </a:r>
          </a:p>
          <a:p>
            <a:pPr lvl="2"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All persons ordinarily residing in the dwelling. The Department therefore requires all persons who ordinarily reside in an approved rental dwelling to have their income included as a member of the one household, in accordance with the income limits. (G 10.4.3)</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owner of the property cannot be a tenant</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tenant must supply the landlord or property manager a written statement of their gross income for the previous 12 months which is included in the TDA. </a:t>
            </a: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21727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PROOF OF INCOME Continued…</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managers are required to obtain sufficient evidence to satisfy themselves that the tenants are eligible for the purposes of the Scheme (G 10.2)</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managers should not offer the property to potential tenants who refuse to supply the requested information, are over the relevant income limit or where they are unsure if the potential tenant is eligible. </a:t>
            </a:r>
          </a:p>
          <a:p>
            <a:pPr marL="342900" indent="-342900" algn="l">
              <a:buFont typeface="Arial" panose="020B0604020202020204" pitchFamily="34" charset="0"/>
              <a:buChar char="•"/>
            </a:pP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Examples of proof of income</a:t>
            </a:r>
          </a:p>
          <a:p>
            <a:pPr algn="l"/>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787419772"/>
              </p:ext>
            </p:extLst>
          </p:nvPr>
        </p:nvGraphicFramePr>
        <p:xfrm>
          <a:off x="4628038" y="4209094"/>
          <a:ext cx="2005013" cy="687387"/>
        </p:xfrm>
        <a:graphic>
          <a:graphicData uri="http://schemas.openxmlformats.org/presentationml/2006/ole">
            <mc:AlternateContent xmlns:mc="http://schemas.openxmlformats.org/markup-compatibility/2006">
              <mc:Choice xmlns:v="urn:schemas-microsoft-com:vml" Requires="v">
                <p:oleObj spid="_x0000_s2060" name="Packager Shell Object" showAsIcon="1" r:id="rId4" imgW="2005200" imgH="686880" progId="Package">
                  <p:embed/>
                </p:oleObj>
              </mc:Choice>
              <mc:Fallback>
                <p:oleObj name="Packager Shell Object" showAsIcon="1" r:id="rId4" imgW="2005200" imgH="686880" progId="Package">
                  <p:embed/>
                  <p:pic>
                    <p:nvPicPr>
                      <p:cNvPr id="6" name="Object 5"/>
                      <p:cNvPicPr/>
                      <p:nvPr/>
                    </p:nvPicPr>
                    <p:blipFill>
                      <a:blip r:embed="rId5"/>
                      <a:stretch>
                        <a:fillRect/>
                      </a:stretch>
                    </p:blipFill>
                    <p:spPr>
                      <a:xfrm>
                        <a:off x="4628038" y="4209094"/>
                        <a:ext cx="2005013" cy="6873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69302560"/>
              </p:ext>
            </p:extLst>
          </p:nvPr>
        </p:nvGraphicFramePr>
        <p:xfrm>
          <a:off x="3314383" y="5169275"/>
          <a:ext cx="4632325" cy="687387"/>
        </p:xfrm>
        <a:graphic>
          <a:graphicData uri="http://schemas.openxmlformats.org/presentationml/2006/ole">
            <mc:AlternateContent xmlns:mc="http://schemas.openxmlformats.org/markup-compatibility/2006">
              <mc:Choice xmlns:v="urn:schemas-microsoft-com:vml" Requires="v">
                <p:oleObj spid="_x0000_s2061" name="Packager Shell Object" showAsIcon="1" r:id="rId6" imgW="4631760" imgH="686880" progId="Package">
                  <p:embed/>
                </p:oleObj>
              </mc:Choice>
              <mc:Fallback>
                <p:oleObj name="Packager Shell Object" showAsIcon="1" r:id="rId6" imgW="4631760" imgH="686880" progId="Package">
                  <p:embed/>
                  <p:pic>
                    <p:nvPicPr>
                      <p:cNvPr id="9" name="Object 8"/>
                      <p:cNvPicPr/>
                      <p:nvPr/>
                    </p:nvPicPr>
                    <p:blipFill>
                      <a:blip r:embed="rId7"/>
                      <a:stretch>
                        <a:fillRect/>
                      </a:stretch>
                    </p:blipFill>
                    <p:spPr>
                      <a:xfrm>
                        <a:off x="3314383" y="5169275"/>
                        <a:ext cx="4632325" cy="68738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374146814"/>
              </p:ext>
            </p:extLst>
          </p:nvPr>
        </p:nvGraphicFramePr>
        <p:xfrm>
          <a:off x="1362075" y="4351338"/>
          <a:ext cx="1949450" cy="400050"/>
        </p:xfrm>
        <a:graphic>
          <a:graphicData uri="http://schemas.openxmlformats.org/presentationml/2006/ole">
            <mc:AlternateContent xmlns:mc="http://schemas.openxmlformats.org/markup-compatibility/2006">
              <mc:Choice xmlns:v="urn:schemas-microsoft-com:vml" Requires="v">
                <p:oleObj spid="_x0000_s2062" name="Packager Shell Object" showAsIcon="1" r:id="rId8" imgW="1949040" imgH="399600" progId="Package">
                  <p:embed/>
                </p:oleObj>
              </mc:Choice>
              <mc:Fallback>
                <p:oleObj name="Packager Shell Object" showAsIcon="1" r:id="rId8" imgW="1949040" imgH="399600" progId="Package">
                  <p:embed/>
                  <p:pic>
                    <p:nvPicPr>
                      <p:cNvPr id="10" name="Object 9"/>
                      <p:cNvPicPr/>
                      <p:nvPr/>
                    </p:nvPicPr>
                    <p:blipFill>
                      <a:blip r:embed="rId9"/>
                      <a:stretch>
                        <a:fillRect/>
                      </a:stretch>
                    </p:blipFill>
                    <p:spPr>
                      <a:xfrm>
                        <a:off x="1362075" y="4351338"/>
                        <a:ext cx="1949450" cy="4000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933376496"/>
              </p:ext>
            </p:extLst>
          </p:nvPr>
        </p:nvGraphicFramePr>
        <p:xfrm>
          <a:off x="1258813" y="5169275"/>
          <a:ext cx="2157413" cy="687387"/>
        </p:xfrm>
        <a:graphic>
          <a:graphicData uri="http://schemas.openxmlformats.org/presentationml/2006/ole">
            <mc:AlternateContent xmlns:mc="http://schemas.openxmlformats.org/markup-compatibility/2006">
              <mc:Choice xmlns:v="urn:schemas-microsoft-com:vml" Requires="v">
                <p:oleObj spid="_x0000_s2063" name="Packager Shell Object" showAsIcon="1" r:id="rId10" imgW="2157480" imgH="686880" progId="Package">
                  <p:embed/>
                </p:oleObj>
              </mc:Choice>
              <mc:Fallback>
                <p:oleObj name="Packager Shell Object" showAsIcon="1" r:id="rId10" imgW="2157480" imgH="686880" progId="Package">
                  <p:embed/>
                  <p:pic>
                    <p:nvPicPr>
                      <p:cNvPr id="11" name="Object 10"/>
                      <p:cNvPicPr/>
                      <p:nvPr/>
                    </p:nvPicPr>
                    <p:blipFill>
                      <a:blip r:embed="rId11"/>
                      <a:stretch>
                        <a:fillRect/>
                      </a:stretch>
                    </p:blipFill>
                    <p:spPr>
                      <a:xfrm>
                        <a:off x="1258813" y="5169275"/>
                        <a:ext cx="2157413" cy="687387"/>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272269974"/>
              </p:ext>
            </p:extLst>
          </p:nvPr>
        </p:nvGraphicFramePr>
        <p:xfrm>
          <a:off x="7946708" y="4209094"/>
          <a:ext cx="952500" cy="687387"/>
        </p:xfrm>
        <a:graphic>
          <a:graphicData uri="http://schemas.openxmlformats.org/presentationml/2006/ole">
            <mc:AlternateContent xmlns:mc="http://schemas.openxmlformats.org/markup-compatibility/2006">
              <mc:Choice xmlns:v="urn:schemas-microsoft-com:vml" Requires="v">
                <p:oleObj spid="_x0000_s2064" name="Packager Shell Object" showAsIcon="1" r:id="rId12" imgW="951840" imgH="686880" progId="Package">
                  <p:embed/>
                </p:oleObj>
              </mc:Choice>
              <mc:Fallback>
                <p:oleObj name="Packager Shell Object" showAsIcon="1" r:id="rId12" imgW="951840" imgH="686880" progId="Package">
                  <p:embed/>
                  <p:pic>
                    <p:nvPicPr>
                      <p:cNvPr id="12" name="Object 11"/>
                      <p:cNvPicPr/>
                      <p:nvPr/>
                    </p:nvPicPr>
                    <p:blipFill>
                      <a:blip r:embed="rId13"/>
                      <a:stretch>
                        <a:fillRect/>
                      </a:stretch>
                    </p:blipFill>
                    <p:spPr>
                      <a:xfrm>
                        <a:off x="7946708" y="4209094"/>
                        <a:ext cx="952500" cy="687387"/>
                      </a:xfrm>
                      <a:prstGeom prst="rect">
                        <a:avLst/>
                      </a:prstGeom>
                    </p:spPr>
                  </p:pic>
                </p:oleObj>
              </mc:Fallback>
            </mc:AlternateContent>
          </a:graphicData>
        </a:graphic>
      </p:graphicFrame>
    </p:spTree>
    <p:extLst>
      <p:ext uri="{BB962C8B-B14F-4D97-AF65-F5344CB8AC3E}">
        <p14:creationId xmlns:p14="http://schemas.microsoft.com/office/powerpoint/2010/main" val="44794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2753591" y="362635"/>
            <a:ext cx="9227127" cy="1200329"/>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PROOF OF INCOME ASSESSMENT GUIDELINES</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Examples of proof of income, which </a:t>
            </a:r>
            <a:r>
              <a:rPr lang="en-AU" sz="2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DSS</a:t>
            </a: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deem acceptable are:</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Copies of payslips, Notices of assessment from </a:t>
            </a:r>
            <a:r>
              <a:rPr lang="en-AU"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ATO</a:t>
            </a: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Letters from employers, Statements from superannuation funds, Statements from Centrelink, Statements of dividends or rents paid, Other proof of income as appropriate</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Adults (18 years and over) with little or no income should supply a tax return AND or statutory declaration</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Non-Australian residents that do not have any of the above proof of income should supply 3 months bank statements showing regular income payments and/ or a statutory declaration specifying how much income they receive and the income source.</a:t>
            </a:r>
          </a:p>
          <a:p>
            <a:pPr lvl="2" algn="l"/>
            <a:r>
              <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This should be converted to AU$ and evidence shown of the exchange rates at the time ***</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Please show all workings for calculating income as this makes it easier for us and the Department to validate the tenants income.</a:t>
            </a: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0272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0" y="4010891"/>
            <a:ext cx="12192000"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APPROVED PROPERTY MANAGER TRAINING</a:t>
            </a:r>
          </a:p>
        </p:txBody>
      </p:sp>
      <p:sp>
        <p:nvSpPr>
          <p:cNvPr id="2" name="Rectangle 1"/>
          <p:cNvSpPr/>
          <p:nvPr/>
        </p:nvSpPr>
        <p:spPr>
          <a:xfrm>
            <a:off x="0" y="0"/>
            <a:ext cx="12192000" cy="6858000"/>
          </a:xfrm>
          <a:prstGeom prst="rect">
            <a:avLst/>
          </a:prstGeom>
          <a:solidFill>
            <a:srgbClr val="1FA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latin typeface="Segoe UI Semibold" panose="020B0702040204020203" pitchFamily="34" charset="0"/>
              </a:rPr>
              <a:t>WHAT IS NRAS AND HOW DOES IT WORK?</a:t>
            </a:r>
          </a:p>
        </p:txBody>
      </p:sp>
    </p:spTree>
    <p:extLst>
      <p:ext uri="{BB962C8B-B14F-4D97-AF65-F5344CB8AC3E}">
        <p14:creationId xmlns:p14="http://schemas.microsoft.com/office/powerpoint/2010/main" val="3694479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TENANT DEMOGRAPHIC ASSESSMENT </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Tenant demographic assessment (</a:t>
            </a:r>
            <a:r>
              <a:rPr lang="en-AU" sz="2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TDA</a:t>
            </a: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is a requirement of the Government</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It must be signed by all tenant(s) on the lease and the property manager to allow AHC to forward information to the Government</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Specifies the income as discussed above</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 must check TDA for sensibility &amp; ensure that it is fully completed. For example, you cannot have a sole parent with 2 adults and no kids. </a:t>
            </a: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38110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LEASE CHANGES OR RENEWALS</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each new lease, each lease renewal or every 12 months, the property manager must reassess the tenants eligibility</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All new information (lease, POI, </a:t>
            </a:r>
            <a:r>
              <a:rPr lang="en-AU" sz="2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TDA</a:t>
            </a: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&amp; agent check) is required by </a:t>
            </a:r>
            <a:r>
              <a:rPr lang="en-AU" sz="2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within 14 days of the lease start date or by 30th April whichever is sooner</a:t>
            </a:r>
          </a:p>
          <a:p>
            <a:pPr marL="342900" indent="-342900" algn="l">
              <a:buFont typeface="Arial" panose="020B0604020202020204" pitchFamily="34" charset="0"/>
              <a:buChar char="•"/>
            </a:pP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32978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 INCREASES</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 should not be increased on a tenant unless they have lived in the dwelling for 12 months or more or unless allowed by the state tenancies act</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Any increases in rent must remain at or below 80% of the market rent.</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a tenant is paying more than 80% market rent, AHC will require, a rent adjustment to be performed and:</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Proof of the corrected rent</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Proof of a credit for the overpayment</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Updated lease documents to show the correct rent amount.</a:t>
            </a:r>
          </a:p>
          <a:p>
            <a:pPr marL="342900" indent="-342900" algn="l">
              <a:buFont typeface="Arial" panose="020B0604020202020204" pitchFamily="34" charset="0"/>
              <a:buChar char="•"/>
            </a:pP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53301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CONTINUING ELIGIBILITY</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managers are required to monitor the eligibility of the tenants throughout the year</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Eligibility should be reassessed prior to the offer of a lease renewal/new lease.</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the household makeup changes during the year, you must notify AHC, assess the eligibility of the new household structure and provide all documentation to AHC within 14 days of the change</a:t>
            </a:r>
          </a:p>
          <a:p>
            <a:pPr marL="342900" indent="-342900" algn="l">
              <a:buFont typeface="Arial" panose="020B0604020202020204" pitchFamily="34" charset="0"/>
              <a:buChar char="•"/>
            </a:pP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50936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INELIGIBLE HOUSEHOLD INCOME</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guidelines state:</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Tenants whose income exceeds the relevant upper limit for their household type for two consecutive eligibility years cease to be eligible tenants</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owners will not receive NRAS incentive payments with ineligible tenants in the dwelling (Appendix 2)</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it is discovered prior to lease renewal that tenants are no longer eligible the owner may choose to not renew the lease, or renew for 12 months (maximum)</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Please contact </a:t>
            </a:r>
            <a:r>
              <a:rPr lang="en-AU" sz="23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if you have any questions or worries about the eligibility of a tenant</a:t>
            </a:r>
          </a:p>
          <a:p>
            <a:pPr marL="342900" indent="-342900" algn="l">
              <a:buFont typeface="Arial" panose="020B0604020202020204" pitchFamily="34" charset="0"/>
              <a:buChar char="•"/>
            </a:pP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34773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LEASE BREAKS</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a lease is broken the property manager must:</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Notify AHC the date the lease ended (via email)</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Update the lease end date in NRAS centre. </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Re-let the property to eligible tenants and provide all necessary documentation to AHC</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Note the number of vacant days on the agent check &amp; declaration</a:t>
            </a:r>
          </a:p>
          <a:p>
            <a:pPr marL="342900" indent="-342900" algn="l">
              <a:buFont typeface="Arial" panose="020B0604020202020204" pitchFamily="34" charset="0"/>
              <a:buChar char="•"/>
            </a:pP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89434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Landlord Selling or Leaving the Scheme</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a landlord decides to sell their property or leave the Scheme the property manager must:</a:t>
            </a:r>
          </a:p>
          <a:p>
            <a:pPr marL="800100" lvl="1" indent="-342900" algn="l">
              <a:buFont typeface="Arial" panose="020B0604020202020204" pitchFamily="34" charset="0"/>
              <a:buChar char="•"/>
            </a:pP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Notify AHC that the property is on the market or leaving the Scheme as soon as possible</a:t>
            </a:r>
          </a:p>
          <a:p>
            <a:pPr algn="l"/>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20923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KEY CRITERIA</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annual NRAS payment is affected if:</a:t>
            </a:r>
          </a:p>
          <a:p>
            <a:pPr marL="800100" lvl="1" indent="-342900" algn="l">
              <a:buFont typeface="Arial" panose="020B0604020202020204" pitchFamily="34" charset="0"/>
              <a:buChar char="•"/>
            </a:pPr>
            <a:r>
              <a:rPr lang="en-AU" sz="19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Pro-Rated Incentive Payment </a:t>
            </a: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the dwelling is vacant for more than 91 days (3 months) in an NRAS year or over two consecutive NRAS year. </a:t>
            </a:r>
          </a:p>
          <a:p>
            <a:pPr marL="800100" lvl="1" indent="-342900" algn="l">
              <a:buFont typeface="Arial" panose="020B0604020202020204" pitchFamily="34" charset="0"/>
              <a:buChar char="•"/>
            </a:pPr>
            <a:r>
              <a:rPr lang="en-AU" sz="19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Nil Incentive Payment </a:t>
            </a: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for the entire year if the dwelling is vacant for more than 182 days (6 months) in an NRAS year or over two consecutive NRAS year. </a:t>
            </a:r>
          </a:p>
          <a:p>
            <a:pPr marL="800100" lvl="1" indent="-342900" algn="l">
              <a:buFont typeface="Arial" panose="020B0604020202020204" pitchFamily="34" charset="0"/>
              <a:buChar char="•"/>
            </a:pPr>
            <a:r>
              <a:rPr lang="en-AU" sz="19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Nil Incentive Payment </a:t>
            </a: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the tenants enter the dwelling with an income greater than the eligible limit for the time that the tenant remains in the dwelling</a:t>
            </a:r>
          </a:p>
          <a:p>
            <a:pPr marL="800100" lvl="1" indent="-342900" algn="l">
              <a:buFont typeface="Arial" panose="020B0604020202020204" pitchFamily="34" charset="0"/>
              <a:buChar char="•"/>
            </a:pPr>
            <a:r>
              <a:rPr lang="en-AU" sz="19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Nil Incentive Payment  </a:t>
            </a: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the tenant has an income over the eligible limit for two consecutive years, for the period that the tenant remain in the dwelling</a:t>
            </a:r>
          </a:p>
          <a:p>
            <a:pPr marL="800100" lvl="1" indent="-342900" algn="l">
              <a:buFont typeface="Arial" panose="020B0604020202020204" pitchFamily="34" charset="0"/>
              <a:buChar char="•"/>
            </a:pPr>
            <a:r>
              <a:rPr lang="en-AU" sz="19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Nil Incentive Payment </a:t>
            </a:r>
            <a:r>
              <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for any time that the rent is greater than 80% of the market rent</a:t>
            </a:r>
          </a:p>
          <a:p>
            <a:pPr marL="800100" lvl="1" indent="-342900" algn="l">
              <a:buFont typeface="Arial" panose="020B0604020202020204" pitchFamily="34" charset="0"/>
              <a:buChar char="•"/>
            </a:pPr>
            <a:endParaRPr lang="en-AU" sz="1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40199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94278"/>
          </a:solidFill>
          <a:ln>
            <a:solidFill>
              <a:srgbClr val="1942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FURTHER INFORMATION AND RESOURCES</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below links will provide further information on the NRAS scheme as well as additional training resources</a:t>
            </a:r>
            <a:b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br>
            <a:endPar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r>
              <a:rPr lang="en-AU" sz="1800" dirty="0">
                <a:hlinkClick r:id="rId3"/>
              </a:rPr>
              <a:t>https://www.nras.com.au/pm.html</a:t>
            </a:r>
            <a:endParaRPr lang="en-AU" sz="1800" dirty="0"/>
          </a:p>
          <a:p>
            <a:pPr marL="1200150" lvl="2" indent="-285750" algn="l">
              <a:buFont typeface="Arial" panose="020B0604020202020204" pitchFamily="34" charset="0"/>
              <a:buChar char="•"/>
            </a:pPr>
            <a:r>
              <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Online copy of this training pack</a:t>
            </a:r>
          </a:p>
          <a:p>
            <a:pPr marL="1257300" lvl="2" indent="-342900" algn="l">
              <a:buFont typeface="Arial" panose="020B0604020202020204" pitchFamily="34" charset="0"/>
              <a:buChar char="•"/>
            </a:pPr>
            <a:r>
              <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Forms</a:t>
            </a:r>
          </a:p>
          <a:p>
            <a:pPr algn="l"/>
            <a:r>
              <a:rPr lang="en-AU" sz="1800" dirty="0">
                <a:hlinkClick r:id="rId4"/>
              </a:rPr>
              <a:t>https://www.dss.gov.au/our-responsibilities/housing-support/programs-services/national-rental-affordability-scheme/information-for-nras-participants#eligibility</a:t>
            </a:r>
            <a:endParaRPr lang="en-AU" sz="1800" dirty="0"/>
          </a:p>
          <a:p>
            <a:pPr marL="1371600" lvl="2" indent="-457200" algn="l">
              <a:buFont typeface="Arial" panose="020B0604020202020204" pitchFamily="34" charset="0"/>
              <a:buChar char="•"/>
            </a:pPr>
            <a:r>
              <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Department of Social Services information including indexation values, mandatory requirements and tenancy manager information</a:t>
            </a:r>
          </a:p>
          <a:p>
            <a:pPr algn="l"/>
            <a:r>
              <a:rPr lang="en-AU" sz="1800" dirty="0">
                <a:hlinkClick r:id="rId5"/>
              </a:rPr>
              <a:t>http://www.nras.com.au/</a:t>
            </a:r>
            <a:endParaRPr lang="en-AU" sz="1800" dirty="0"/>
          </a:p>
          <a:p>
            <a:pPr marL="1200150" lvl="2" indent="-285750" algn="l">
              <a:buFont typeface="Arial" panose="020B0604020202020204" pitchFamily="34" charset="0"/>
              <a:buChar char="•"/>
            </a:pPr>
            <a:r>
              <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General NRAS information for Investors, tenants and FAQ’s</a:t>
            </a:r>
          </a:p>
          <a:p>
            <a:pPr marL="1257300" lvl="2" indent="-342900" algn="l">
              <a:buFont typeface="Arial" panose="020B0604020202020204" pitchFamily="34" charset="0"/>
              <a:buChar char="•"/>
            </a:pPr>
            <a:endParaRPr lang="en-AU" sz="17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l"/>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087337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0" y="4010891"/>
            <a:ext cx="12192000"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APPROVED PROPERTY MANAGER TRAINING</a:t>
            </a:r>
          </a:p>
        </p:txBody>
      </p:sp>
      <p:sp>
        <p:nvSpPr>
          <p:cNvPr id="2" name="Rectangle 1"/>
          <p:cNvSpPr/>
          <p:nvPr/>
        </p:nvSpPr>
        <p:spPr>
          <a:xfrm>
            <a:off x="0" y="0"/>
            <a:ext cx="12192000" cy="6858000"/>
          </a:xfrm>
          <a:prstGeom prst="rect">
            <a:avLst/>
          </a:prstGeom>
          <a:solidFill>
            <a:srgbClr val="B22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latin typeface="Segoe UI Semibold" panose="020B0702040204020203" pitchFamily="34" charset="0"/>
              </a:rPr>
              <a:t>NRAS CENTRE</a:t>
            </a:r>
          </a:p>
        </p:txBody>
      </p:sp>
    </p:spTree>
    <p:extLst>
      <p:ext uri="{BB962C8B-B14F-4D97-AF65-F5344CB8AC3E}">
        <p14:creationId xmlns:p14="http://schemas.microsoft.com/office/powerpoint/2010/main" val="336725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WHAT IS NRAS?</a:t>
            </a:r>
          </a:p>
        </p:txBody>
      </p:sp>
      <p:sp>
        <p:nvSpPr>
          <p:cNvPr id="5" name="Content Placeholder 2"/>
          <p:cNvSpPr txBox="1">
            <a:spLocks/>
          </p:cNvSpPr>
          <p:nvPr/>
        </p:nvSpPr>
        <p:spPr>
          <a:xfrm>
            <a:off x="675409" y="1625454"/>
            <a:ext cx="8229600"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stands for National Rental Affordability Scheme</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 Labour Federal Government initiative to increase the number of affordable rental properties throughout Australia</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Provides the investor a grant ($11,270.00 pa for 10 years) if they meet NRAS criteria:</a:t>
            </a:r>
          </a:p>
          <a:p>
            <a:pPr marL="800100" lvl="1" indent="-342900" algn="l">
              <a:buFont typeface="Arial" panose="020B0604020202020204" pitchFamily="34" charset="0"/>
              <a:buChar char="•"/>
            </a:pPr>
            <a:r>
              <a:rPr lang="en-AU"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Brand new property when entered into the scheme</a:t>
            </a:r>
          </a:p>
          <a:p>
            <a:pPr marL="800100" lvl="1" indent="-342900" algn="l">
              <a:buFont typeface="Arial" panose="020B0604020202020204" pitchFamily="34" charset="0"/>
              <a:buChar char="•"/>
            </a:pPr>
            <a:r>
              <a:rPr lang="en-AU"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Rented at 80% of market rent</a:t>
            </a:r>
          </a:p>
          <a:p>
            <a:pPr marL="800100" lvl="1" indent="-342900" algn="l">
              <a:buFont typeface="Arial" panose="020B0604020202020204" pitchFamily="34" charset="0"/>
              <a:buChar char="•"/>
            </a:pPr>
            <a:r>
              <a:rPr lang="en-AU"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Rented to eligible tenants</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Only properties approved by the Government are eligible to be in the Scheme.</a:t>
            </a:r>
          </a:p>
        </p:txBody>
      </p:sp>
    </p:spTree>
    <p:extLst>
      <p:ext uri="{BB962C8B-B14F-4D97-AF65-F5344CB8AC3E}">
        <p14:creationId xmlns:p14="http://schemas.microsoft.com/office/powerpoint/2010/main" val="1921845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67055"/>
            <a:ext cx="12192000" cy="290945"/>
          </a:xfrm>
          <a:prstGeom prst="rect">
            <a:avLst/>
          </a:prstGeom>
          <a:solidFill>
            <a:srgbClr val="B22025"/>
          </a:solidFill>
          <a:ln>
            <a:solidFill>
              <a:srgbClr val="B220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CENTRE</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Centre’ is an online application designed by Affordable Housing Consulting to increase the level of communication between property managers, investors and Affordable Housing Consulting.</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This tool will help to ensure compliance with government regulations and assist in giving comfort to Investors that their National Rental Affordability Scheme incentive payment is secured each year.</a:t>
            </a:r>
          </a:p>
          <a:p>
            <a:pPr marL="342900" indent="-342900" algn="l">
              <a:buFont typeface="Arial" panose="020B0604020202020204" pitchFamily="34" charset="0"/>
              <a:buChar char="•"/>
            </a:pPr>
            <a: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hlinkClick r:id="rId2"/>
              </a:rPr>
              <a:t>www.nras.com.au</a:t>
            </a:r>
            <a:b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b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2" name="Picture 1"/>
          <p:cNvPicPr>
            <a:picLocks noChangeAspect="1"/>
          </p:cNvPicPr>
          <p:nvPr/>
        </p:nvPicPr>
        <p:blipFill>
          <a:blip r:embed="rId3"/>
          <a:stretch>
            <a:fillRect/>
          </a:stretch>
        </p:blipFill>
        <p:spPr>
          <a:xfrm>
            <a:off x="314325" y="190501"/>
            <a:ext cx="2981325" cy="1116438"/>
          </a:xfrm>
          <a:prstGeom prst="rect">
            <a:avLst/>
          </a:prstGeom>
        </p:spPr>
      </p:pic>
    </p:spTree>
    <p:extLst>
      <p:ext uri="{BB962C8B-B14F-4D97-AF65-F5344CB8AC3E}">
        <p14:creationId xmlns:p14="http://schemas.microsoft.com/office/powerpoint/2010/main" val="712258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67055"/>
            <a:ext cx="12192000" cy="290945"/>
          </a:xfrm>
          <a:prstGeom prst="rect">
            <a:avLst/>
          </a:prstGeom>
          <a:solidFill>
            <a:srgbClr val="B22025"/>
          </a:solidFill>
          <a:ln>
            <a:solidFill>
              <a:srgbClr val="B220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CENTRE TASKS</a:t>
            </a:r>
          </a:p>
        </p:txBody>
      </p:sp>
      <p:sp>
        <p:nvSpPr>
          <p:cNvPr id="5" name="Content Placeholder 2"/>
          <p:cNvSpPr txBox="1">
            <a:spLocks/>
          </p:cNvSpPr>
          <p:nvPr/>
        </p:nvSpPr>
        <p:spPr>
          <a:xfrm>
            <a:off x="675408" y="1625454"/>
            <a:ext cx="11394671"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upload a valuation</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Centre Traffic lights</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establish a new lease</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renew a lease</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break a lease</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upload additional documentations</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change the rent on a dwelling</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Where to upload desktop valuation/comparison report</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to run reports in NRAS centre</a:t>
            </a:r>
          </a:p>
          <a:p>
            <a:pPr marL="342900" indent="-342900" algn="l">
              <a:buFont typeface="Arial" panose="020B0604020202020204" pitchFamily="34" charset="0"/>
              <a:buChar char="•"/>
            </a:pPr>
            <a:r>
              <a:rPr lang="en-AU"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investors/owners can use NRAS centre</a:t>
            </a:r>
            <a:br>
              <a:rPr lang="en-AU" sz="23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b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2" name="Picture 1"/>
          <p:cNvPicPr>
            <a:picLocks noChangeAspect="1"/>
          </p:cNvPicPr>
          <p:nvPr/>
        </p:nvPicPr>
        <p:blipFill>
          <a:blip r:embed="rId2"/>
          <a:stretch>
            <a:fillRect/>
          </a:stretch>
        </p:blipFill>
        <p:spPr>
          <a:xfrm>
            <a:off x="314325" y="190501"/>
            <a:ext cx="2981325" cy="1116438"/>
          </a:xfrm>
          <a:prstGeom prst="rect">
            <a:avLst/>
          </a:prstGeom>
        </p:spPr>
      </p:pic>
    </p:spTree>
    <p:extLst>
      <p:ext uri="{BB962C8B-B14F-4D97-AF65-F5344CB8AC3E}">
        <p14:creationId xmlns:p14="http://schemas.microsoft.com/office/powerpoint/2010/main" val="36916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DOES </a:t>
            </a:r>
            <a:r>
              <a:rPr lang="en-AU" sz="36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FIT IN?</a:t>
            </a:r>
          </a:p>
        </p:txBody>
      </p:sp>
      <p:sp>
        <p:nvSpPr>
          <p:cNvPr id="5" name="Content Placeholder 2"/>
          <p:cNvSpPr txBox="1">
            <a:spLocks/>
          </p:cNvSpPr>
          <p:nvPr/>
        </p:nvSpPr>
        <p:spPr>
          <a:xfrm>
            <a:off x="675409" y="1625454"/>
            <a:ext cx="9216736"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Affordable Housing Consulting (AHC) is an approved NRAS participant.</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We have approx. 1700 NRAS allocations throughout SA, these are already established in the scheme and some are currently exiting the scheme due to the 10 year period finishing. </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All NRAS properties must be managed through approved property managers</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We are required to train and provide regular support to our approved property managers, which is you.</a:t>
            </a:r>
          </a:p>
        </p:txBody>
      </p:sp>
    </p:spTree>
    <p:extLst>
      <p:ext uri="{BB962C8B-B14F-4D97-AF65-F5344CB8AC3E}">
        <p14:creationId xmlns:p14="http://schemas.microsoft.com/office/powerpoint/2010/main" val="41530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DOES IT WORK?</a:t>
            </a:r>
          </a:p>
        </p:txBody>
      </p:sp>
      <p:sp>
        <p:nvSpPr>
          <p:cNvPr id="2" name="Rounded Rectangle 1"/>
          <p:cNvSpPr/>
          <p:nvPr/>
        </p:nvSpPr>
        <p:spPr>
          <a:xfrm>
            <a:off x="2350771" y="1693566"/>
            <a:ext cx="2199408" cy="720265"/>
          </a:xfrm>
          <a:prstGeom prst="roundRect">
            <a:avLst/>
          </a:prstGeom>
          <a:no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Tenant</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Leases from Investor, pays 80% or market rent</a:t>
            </a:r>
          </a:p>
        </p:txBody>
      </p:sp>
      <p:sp>
        <p:nvSpPr>
          <p:cNvPr id="9" name="Rounded Rectangle 8"/>
          <p:cNvSpPr/>
          <p:nvPr/>
        </p:nvSpPr>
        <p:spPr>
          <a:xfrm>
            <a:off x="5221839" y="1695416"/>
            <a:ext cx="2171700" cy="72026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Commonwealth Government</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Pays 75% of the annual incentive through refundable tax offset</a:t>
            </a:r>
          </a:p>
        </p:txBody>
      </p:sp>
      <p:sp>
        <p:nvSpPr>
          <p:cNvPr id="10" name="Rounded Rectangle 9"/>
          <p:cNvSpPr/>
          <p:nvPr/>
        </p:nvSpPr>
        <p:spPr>
          <a:xfrm>
            <a:off x="7645959" y="1700944"/>
            <a:ext cx="2171700" cy="72026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State Government</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Pays 25% of the annual incentive via </a:t>
            </a:r>
            <a:r>
              <a:rPr lang="en-AU" sz="11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Trust account</a:t>
            </a:r>
          </a:p>
        </p:txBody>
      </p:sp>
      <p:sp>
        <p:nvSpPr>
          <p:cNvPr id="11" name="Rounded Rectangle 10"/>
          <p:cNvSpPr/>
          <p:nvPr/>
        </p:nvSpPr>
        <p:spPr>
          <a:xfrm>
            <a:off x="3159536" y="2642626"/>
            <a:ext cx="2171700" cy="1750087"/>
          </a:xfrm>
          <a:prstGeom prst="roundRect">
            <a:avLst/>
          </a:prstGeom>
          <a:solidFill>
            <a:srgbClr val="1FA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Acts as the tenant, investor and </a:t>
            </a:r>
            <a:r>
              <a:rPr lang="en-AU" sz="11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interface</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Ensures eligibility of the tenant and that the rent rates comply with the Scheme</a:t>
            </a:r>
          </a:p>
        </p:txBody>
      </p:sp>
      <p:sp>
        <p:nvSpPr>
          <p:cNvPr id="12" name="Rounded Rectangle 11"/>
          <p:cNvSpPr/>
          <p:nvPr/>
        </p:nvSpPr>
        <p:spPr>
          <a:xfrm>
            <a:off x="2345142" y="4660758"/>
            <a:ext cx="2205037" cy="72026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owner</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Leases property to eligible tenants under NRAS guidelines for 10 years</a:t>
            </a:r>
          </a:p>
        </p:txBody>
      </p:sp>
      <p:sp>
        <p:nvSpPr>
          <p:cNvPr id="13" name="Rounded Rectangle 12"/>
          <p:cNvSpPr/>
          <p:nvPr/>
        </p:nvSpPr>
        <p:spPr>
          <a:xfrm>
            <a:off x="2361810" y="5596999"/>
            <a:ext cx="2171700" cy="720265"/>
          </a:xfrm>
          <a:prstGeom prst="roundRect">
            <a:avLst/>
          </a:prstGeom>
          <a:solidFill>
            <a:srgbClr val="98D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Developer</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Identifies allotments to be included in the NRAS proposal</a:t>
            </a:r>
          </a:p>
        </p:txBody>
      </p:sp>
      <p:sp>
        <p:nvSpPr>
          <p:cNvPr id="14" name="Rounded Rectangle 13"/>
          <p:cNvSpPr/>
          <p:nvPr/>
        </p:nvSpPr>
        <p:spPr>
          <a:xfrm>
            <a:off x="6481600" y="2635168"/>
            <a:ext cx="2171700" cy="1750087"/>
          </a:xfrm>
          <a:prstGeom prst="roundRect">
            <a:avLst/>
          </a:prstGeom>
          <a:solidFill>
            <a:srgbClr val="98D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AU" sz="11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Affordable Housing Consulting</a:t>
            </a:r>
          </a:p>
          <a:p>
            <a:pPr algn="ctr"/>
            <a:r>
              <a:rPr lang="en-AU" sz="11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Managed the NRAS obligations and deals with the government. Distributes the tax offsets and state contributions to investors</a:t>
            </a:r>
          </a:p>
        </p:txBody>
      </p:sp>
      <p:cxnSp>
        <p:nvCxnSpPr>
          <p:cNvPr id="17" name="Elbow Connector 16"/>
          <p:cNvCxnSpPr>
            <a:stCxn id="14" idx="2"/>
            <a:endCxn id="12" idx="3"/>
          </p:cNvCxnSpPr>
          <p:nvPr/>
        </p:nvCxnSpPr>
        <p:spPr>
          <a:xfrm rot="5400000">
            <a:off x="5740997" y="3194438"/>
            <a:ext cx="635636" cy="301727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4" idx="1"/>
            <a:endCxn id="11" idx="3"/>
          </p:cNvCxnSpPr>
          <p:nvPr/>
        </p:nvCxnSpPr>
        <p:spPr>
          <a:xfrm rot="10800000" flipV="1">
            <a:off x="5331236" y="3510212"/>
            <a:ext cx="1150364" cy="745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752559" y="2413831"/>
            <a:ext cx="4326" cy="222555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2" idx="2"/>
            <a:endCxn id="13" idx="0"/>
          </p:cNvCxnSpPr>
          <p:nvPr/>
        </p:nvCxnSpPr>
        <p:spPr>
          <a:xfrm flipH="1">
            <a:off x="3447660" y="5381023"/>
            <a:ext cx="1" cy="2159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907249" y="2413831"/>
            <a:ext cx="859" cy="2253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854429" y="4383381"/>
            <a:ext cx="0" cy="2773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6967949" y="2413831"/>
            <a:ext cx="859" cy="2253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8119172" y="2413830"/>
            <a:ext cx="859" cy="2253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340395" y="1258756"/>
            <a:ext cx="4529702" cy="307777"/>
          </a:xfrm>
          <a:prstGeom prst="rect">
            <a:avLst/>
          </a:prstGeom>
          <a:noFill/>
        </p:spPr>
        <p:txBody>
          <a:bodyPr wrap="none" rtlCol="0">
            <a:spAutoFit/>
          </a:bodyPr>
          <a:lstStyle/>
          <a:p>
            <a:r>
              <a:rPr lang="en-AU" sz="1400" dirty="0">
                <a:latin typeface="Segoe UI Semibold" panose="020B0702040204020203" pitchFamily="34" charset="0"/>
                <a:ea typeface="Segoe UI" panose="020B0502040204020203" pitchFamily="34" charset="0"/>
                <a:cs typeface="Segoe UI" panose="020B0502040204020203" pitchFamily="34" charset="0"/>
              </a:rPr>
              <a:t>Affordable Housing Consulting Operating Framework</a:t>
            </a:r>
          </a:p>
        </p:txBody>
      </p:sp>
    </p:spTree>
    <p:extLst>
      <p:ext uri="{BB962C8B-B14F-4D97-AF65-F5344CB8AC3E}">
        <p14:creationId xmlns:p14="http://schemas.microsoft.com/office/powerpoint/2010/main" val="360438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HOW DO PROPERTY MANAGERS FIT IN?</a:t>
            </a:r>
          </a:p>
        </p:txBody>
      </p:sp>
      <p:sp>
        <p:nvSpPr>
          <p:cNvPr id="5" name="Content Placeholder 2"/>
          <p:cNvSpPr txBox="1">
            <a:spLocks/>
          </p:cNvSpPr>
          <p:nvPr/>
        </p:nvSpPr>
        <p:spPr>
          <a:xfrm>
            <a:off x="675409" y="1625454"/>
            <a:ext cx="8229600"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property manager together with AHC ensure that the dwellings meets all eligibility criteria</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Essential role, apart from managing the property, is to maximise and secure the investors annual incentive payment.</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property manager must be trained in understanding NRAS and how to manage NRAS properties</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Federal Government (Department of Social Services) requires specific information to be reported annually. AHC requires this information throughout the year to minimise the risk of an ineligible tenant and impact to investors incentive payment.</a:t>
            </a:r>
          </a:p>
        </p:txBody>
      </p:sp>
    </p:spTree>
    <p:extLst>
      <p:ext uri="{BB962C8B-B14F-4D97-AF65-F5344CB8AC3E}">
        <p14:creationId xmlns:p14="http://schemas.microsoft.com/office/powerpoint/2010/main" val="102956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MANAGERS ROLE (NRAS)</a:t>
            </a:r>
          </a:p>
        </p:txBody>
      </p:sp>
      <p:sp>
        <p:nvSpPr>
          <p:cNvPr id="5" name="Content Placeholder 2"/>
          <p:cNvSpPr txBox="1">
            <a:spLocks/>
          </p:cNvSpPr>
          <p:nvPr/>
        </p:nvSpPr>
        <p:spPr>
          <a:xfrm>
            <a:off x="675409" y="1625454"/>
            <a:ext cx="8229600"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sz="2000" i="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guidelines 10.2</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Assess initial and ongoing tenant eligibility and hold appropriate documentary evidence (described later)</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Manage determination of market rents for dwellings and the rents charged to tenants</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Report through approved participant (</a:t>
            </a:r>
            <a:r>
              <a:rPr lang="en-AU"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on compliance with tenant eligibility, rent levels and other regulatory requirements under the Scheme</a:t>
            </a:r>
          </a:p>
          <a:p>
            <a:pPr marL="342900"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Retain for five years the documentary records necessary to establish such compliance</a:t>
            </a:r>
          </a:p>
        </p:txBody>
      </p:sp>
    </p:spTree>
    <p:extLst>
      <p:ext uri="{BB962C8B-B14F-4D97-AF65-F5344CB8AC3E}">
        <p14:creationId xmlns:p14="http://schemas.microsoft.com/office/powerpoint/2010/main" val="156097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128" y="1"/>
            <a:ext cx="2438974" cy="1371600"/>
          </a:xfrm>
          <a:prstGeom prst="rect">
            <a:avLst/>
          </a:prstGeom>
        </p:spPr>
      </p:pic>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753591" y="362635"/>
            <a:ext cx="9227127"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REPORTING TO </a:t>
            </a:r>
            <a:r>
              <a:rPr lang="en-AU" sz="36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AHC</a:t>
            </a:r>
            <a:endPar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Content Placeholder 2"/>
          <p:cNvSpPr txBox="1">
            <a:spLocks/>
          </p:cNvSpPr>
          <p:nvPr/>
        </p:nvSpPr>
        <p:spPr>
          <a:xfrm>
            <a:off x="675409" y="1625454"/>
            <a:ext cx="9828762" cy="432511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a:t>
            </a:r>
            <a:r>
              <a:rPr lang="en-AU"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DSS</a:t>
            </a: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require specific information to be reported</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Property managers are required to submit this information to AHC on time or they may impact the owner’s annual NRAS payment amount</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timing &amp; nature of the required information may change with short notice</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a:t>
            </a:r>
            <a:r>
              <a:rPr lang="en-AU"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DSS</a:t>
            </a: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may require extra information to be provided and maintained by the tenant</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Documents should be provided to AHC within 14 days of the event or by 30th April whichever is the sooner.</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NRAS year ends 30th April and information for ALL NRAS properties must be provided to AHC prior to this date</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If information is correct, complete and received by AHC on time, it can be submitted to The DSS so that clients to receive their payment early in the new financial year.</a:t>
            </a:r>
          </a:p>
          <a:p>
            <a:pPr marL="800100" lvl="1" indent="-342900" algn="l">
              <a:buFont typeface="Arial" panose="020B0604020202020204" pitchFamily="34" charset="0"/>
              <a:buChar char="•"/>
            </a:pPr>
            <a:r>
              <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Late information may result in the payment being delayed by 12 months</a:t>
            </a:r>
          </a:p>
          <a:p>
            <a:pPr marL="800100" lvl="1" indent="-342900" algn="l">
              <a:buFont typeface="Arial" panose="020B0604020202020204" pitchFamily="34" charset="0"/>
              <a:buChar char="•"/>
            </a:pPr>
            <a:endParaRPr lang="en-AU"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19468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67055"/>
            <a:ext cx="12192000" cy="290945"/>
          </a:xfrm>
          <a:prstGeom prst="rect">
            <a:avLst/>
          </a:prstGeom>
          <a:solidFill>
            <a:srgbClr val="1FA2D3"/>
          </a:solidFill>
          <a:ln>
            <a:solidFill>
              <a:srgbClr val="1FA2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0" y="4010891"/>
            <a:ext cx="12192000" cy="646331"/>
          </a:xfrm>
          <a:prstGeom prst="rect">
            <a:avLst/>
          </a:prstGeom>
          <a:noFill/>
        </p:spPr>
        <p:txBody>
          <a:bodyPr wrap="square" rtlCol="0">
            <a:spAutoFit/>
          </a:bodyPr>
          <a:lstStyle/>
          <a:p>
            <a:pPr algn="ctr"/>
            <a:r>
              <a:rPr lang="en-AU" sz="3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NRAS APPROVED PROPERTY MANAGER TRAINING</a:t>
            </a:r>
          </a:p>
        </p:txBody>
      </p:sp>
      <p:sp>
        <p:nvSpPr>
          <p:cNvPr id="2" name="Rectangle 1"/>
          <p:cNvSpPr/>
          <p:nvPr/>
        </p:nvSpPr>
        <p:spPr>
          <a:xfrm>
            <a:off x="0" y="0"/>
            <a:ext cx="12192000" cy="6858000"/>
          </a:xfrm>
          <a:prstGeom prst="rect">
            <a:avLst/>
          </a:prstGeom>
          <a:solidFill>
            <a:srgbClr val="194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latin typeface="Segoe UI Semibold" panose="020B0702040204020203" pitchFamily="34" charset="0"/>
              </a:rPr>
              <a:t>NRAS COMPLIANCE AND SETTING RENT</a:t>
            </a:r>
          </a:p>
        </p:txBody>
      </p:sp>
    </p:spTree>
    <p:extLst>
      <p:ext uri="{BB962C8B-B14F-4D97-AF65-F5344CB8AC3E}">
        <p14:creationId xmlns:p14="http://schemas.microsoft.com/office/powerpoint/2010/main" val="1016913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7DE5410B06C64FA95DECD8CC06AF22" ma:contentTypeVersion="12" ma:contentTypeDescription="Create a new document." ma:contentTypeScope="" ma:versionID="73b1176b3cc8a1db8088b3399f09aa7e">
  <xsd:schema xmlns:xsd="http://www.w3.org/2001/XMLSchema" xmlns:xs="http://www.w3.org/2001/XMLSchema" xmlns:p="http://schemas.microsoft.com/office/2006/metadata/properties" xmlns:ns2="332cb9fa-af2f-47fc-b7bc-b970e26ec737" xmlns:ns3="209ee6c7-75ad-4f55-9d8a-08ac9e792524" targetNamespace="http://schemas.microsoft.com/office/2006/metadata/properties" ma:root="true" ma:fieldsID="95815f7e8c8a156db059ea618c12392d" ns2:_="" ns3:_="">
    <xsd:import namespace="332cb9fa-af2f-47fc-b7bc-b970e26ec737"/>
    <xsd:import namespace="209ee6c7-75ad-4f55-9d8a-08ac9e79252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cb9fa-af2f-47fc-b7bc-b970e26ec7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9ee6c7-75ad-4f55-9d8a-08ac9e79252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9B8AE9-EC99-46E1-93D6-D13AF29AFD35}">
  <ds:schemaRefs>
    <ds:schemaRef ds:uri="http://schemas.microsoft.com/office/2006/documentManagement/types"/>
    <ds:schemaRef ds:uri="http://purl.org/dc/terms/"/>
    <ds:schemaRef ds:uri="http://schemas.microsoft.com/office/2006/metadata/properties"/>
    <ds:schemaRef ds:uri="http://purl.org/dc/dcmitype/"/>
    <ds:schemaRef ds:uri="332cb9fa-af2f-47fc-b7bc-b970e26ec737"/>
    <ds:schemaRef ds:uri="http://www.w3.org/XML/1998/namespace"/>
    <ds:schemaRef ds:uri="http://purl.org/dc/elements/1.1/"/>
    <ds:schemaRef ds:uri="http://schemas.microsoft.com/office/infopath/2007/PartnerControls"/>
    <ds:schemaRef ds:uri="http://schemas.openxmlformats.org/package/2006/metadata/core-properties"/>
    <ds:schemaRef ds:uri="209ee6c7-75ad-4f55-9d8a-08ac9e792524"/>
  </ds:schemaRefs>
</ds:datastoreItem>
</file>

<file path=customXml/itemProps2.xml><?xml version="1.0" encoding="utf-8"?>
<ds:datastoreItem xmlns:ds="http://schemas.openxmlformats.org/officeDocument/2006/customXml" ds:itemID="{6BA907D4-11D3-44A7-84CF-57EEDD072ADD}">
  <ds:schemaRefs>
    <ds:schemaRef ds:uri="http://schemas.microsoft.com/sharepoint/v3/contenttype/forms"/>
  </ds:schemaRefs>
</ds:datastoreItem>
</file>

<file path=customXml/itemProps3.xml><?xml version="1.0" encoding="utf-8"?>
<ds:datastoreItem xmlns:ds="http://schemas.openxmlformats.org/officeDocument/2006/customXml" ds:itemID="{67FDABCC-12EC-4EE1-B179-E7351A19FD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2cb9fa-af2f-47fc-b7bc-b970e26ec737"/>
    <ds:schemaRef ds:uri="209ee6c7-75ad-4f55-9d8a-08ac9e7925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259</TotalTime>
  <Words>2432</Words>
  <Application>Microsoft Office PowerPoint</Application>
  <PresentationFormat>Widescreen</PresentationFormat>
  <Paragraphs>205</Paragraphs>
  <Slides>31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9" baseType="lpstr">
      <vt:lpstr>Arial</vt:lpstr>
      <vt:lpstr>Calibri</vt:lpstr>
      <vt:lpstr>Calibri Light</vt:lpstr>
      <vt:lpstr>Segoe UI</vt:lpstr>
      <vt:lpstr>Segoe UI Semibold</vt:lpstr>
      <vt:lpstr>Office Theme</vt:lpstr>
      <vt:lpstr>Bitmap Image</vt:lpstr>
      <vt:lpstr>Packager Shell Object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Crane</dc:creator>
  <cp:lastModifiedBy>Geoff</cp:lastModifiedBy>
  <cp:revision>31</cp:revision>
  <cp:lastPrinted>2015-09-07T23:45:39Z</cp:lastPrinted>
  <dcterms:created xsi:type="dcterms:W3CDTF">2014-05-21T23:26:04Z</dcterms:created>
  <dcterms:modified xsi:type="dcterms:W3CDTF">2020-10-29T02:22:43Z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0x010100127DE5410B06C64FA95DECD8CC06AF22</vt:lpwstr>
  </property>
</Properties>
</file>